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9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69" r:id="rId10"/>
    <p:sldId id="277" r:id="rId11"/>
    <p:sldId id="259" r:id="rId12"/>
    <p:sldId id="263" r:id="rId13"/>
    <p:sldId id="267" r:id="rId14"/>
    <p:sldId id="287" r:id="rId15"/>
    <p:sldId id="295" r:id="rId16"/>
    <p:sldId id="296" r:id="rId17"/>
    <p:sldId id="297" r:id="rId18"/>
    <p:sldId id="294" r:id="rId19"/>
    <p:sldId id="264" r:id="rId20"/>
    <p:sldId id="273" r:id="rId21"/>
    <p:sldId id="270" r:id="rId22"/>
    <p:sldId id="274" r:id="rId23"/>
    <p:sldId id="272" r:id="rId24"/>
    <p:sldId id="271" r:id="rId25"/>
    <p:sldId id="275" r:id="rId26"/>
    <p:sldId id="298" r:id="rId27"/>
    <p:sldId id="299" r:id="rId28"/>
    <p:sldId id="280" r:id="rId29"/>
    <p:sldId id="300" r:id="rId30"/>
    <p:sldId id="312" r:id="rId31"/>
    <p:sldId id="286" r:id="rId32"/>
    <p:sldId id="303" r:id="rId33"/>
    <p:sldId id="304" r:id="rId34"/>
    <p:sldId id="307" r:id="rId35"/>
    <p:sldId id="308" r:id="rId36"/>
    <p:sldId id="309" r:id="rId37"/>
    <p:sldId id="310" r:id="rId38"/>
    <p:sldId id="311" r:id="rId39"/>
    <p:sldId id="305" r:id="rId40"/>
    <p:sldId id="313" r:id="rId41"/>
    <p:sldId id="314" r:id="rId42"/>
    <p:sldId id="330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6" r:id="rId53"/>
    <p:sldId id="325" r:id="rId54"/>
    <p:sldId id="356" r:id="rId55"/>
    <p:sldId id="327" r:id="rId56"/>
    <p:sldId id="328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7" r:id="rId70"/>
    <p:sldId id="351" r:id="rId71"/>
    <p:sldId id="352" r:id="rId72"/>
    <p:sldId id="354" r:id="rId73"/>
    <p:sldId id="357" r:id="rId74"/>
    <p:sldId id="358" r:id="rId75"/>
    <p:sldId id="346" r:id="rId76"/>
    <p:sldId id="359" r:id="rId77"/>
    <p:sldId id="36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91042" autoAdjust="0"/>
  </p:normalViewPr>
  <p:slideViewPr>
    <p:cSldViewPr snapToGrid="0">
      <p:cViewPr varScale="1">
        <p:scale>
          <a:sx n="64" d="100"/>
          <a:sy n="64" d="100"/>
        </p:scale>
        <p:origin x="1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2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3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4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6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7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8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5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10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12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11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9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14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15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16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13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4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5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6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7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8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9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10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12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11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13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14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15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16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73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7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9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正常上傳完要叫三聲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為什麼需要程式碼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功用是什麼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顯示字串，可程式控制顯示的字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數值設在</a:t>
            </a:r>
            <a:r>
              <a:rPr lang="en-US" altLang="zh-TW" dirty="0"/>
              <a:t>50~255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20~30min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87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41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定位藍芽都要開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92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66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23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 左</a:t>
            </a:r>
            <a:r>
              <a:rPr lang="en-US" altLang="zh-TW" dirty="0"/>
              <a:t>M1 </a:t>
            </a:r>
            <a:r>
              <a:rPr lang="zh-TW" altLang="en-US" dirty="0"/>
              <a:t>右</a:t>
            </a:r>
            <a:r>
              <a:rPr lang="en-US" altLang="zh-TW" dirty="0"/>
              <a:t>M2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8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jpe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1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.png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944914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830464"/>
            <a:ext cx="8668512" cy="169439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國立臺灣師範大學電機工程學系</a:t>
            </a:r>
            <a:endParaRPr lang="en-US" altLang="zh-TW" sz="2000" dirty="0"/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地址：台北市大安區和平東路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 圖書館校區 科技學院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電話：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02-77343568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傳真：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02-23515092</a:t>
            </a:r>
            <a:endParaRPr lang="zh-TW" altLang="en-US" sz="2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CH2-1 </a:t>
            </a:r>
            <a:r>
              <a:rPr lang="en-US" altLang="zh-TW" dirty="0" err="1"/>
              <a:t>Mbot</a:t>
            </a:r>
            <a:r>
              <a:rPr lang="en-US" altLang="zh-TW" dirty="0"/>
              <a:t> assemble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9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table">
            <a:extLst>
              <a:ext uri="{FF2B5EF4-FFF2-40B4-BE49-F238E27FC236}">
                <a16:creationId xmlns:a16="http://schemas.microsoft.com/office/drawing/2014/main" id="{A22237AA-BD88-423B-8E01-7DBD91177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2" y="1485192"/>
            <a:ext cx="4549985" cy="4565586"/>
          </a:xfrm>
          <a:prstGeom prst="rect">
            <a:avLst/>
          </a:prstGeom>
        </p:spPr>
      </p:pic>
      <p:pic>
        <p:nvPicPr>
          <p:cNvPr id="12" name="Picture 2" descr="Me Line Follower">
            <a:extLst>
              <a:ext uri="{FF2B5EF4-FFF2-40B4-BE49-F238E27FC236}">
                <a16:creationId xmlns:a16="http://schemas.microsoft.com/office/drawing/2014/main" id="{288EB8DD-A71B-485B-A655-EE78BB24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19176" r="7699" b="16602"/>
          <a:stretch/>
        </p:blipFill>
        <p:spPr bwMode="auto">
          <a:xfrm>
            <a:off x="6032848" y="4001294"/>
            <a:ext cx="2338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Core - Main Control Board for mBot">
            <a:extLst>
              <a:ext uri="{FF2B5EF4-FFF2-40B4-BE49-F238E27FC236}">
                <a16:creationId xmlns:a16="http://schemas.microsoft.com/office/drawing/2014/main" id="{E29223AB-D421-47EF-8509-89421D0B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13385"/>
          <a:stretch/>
        </p:blipFill>
        <p:spPr bwMode="auto">
          <a:xfrm>
            <a:off x="6697867" y="1456665"/>
            <a:ext cx="3752144" cy="23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「mcore ultrasonic」的圖片搜尋結果">
            <a:extLst>
              <a:ext uri="{FF2B5EF4-FFF2-40B4-BE49-F238E27FC236}">
                <a16:creationId xmlns:a16="http://schemas.microsoft.com/office/drawing/2014/main" id="{62EC4853-6E3B-4BCB-AD21-B3044E7B7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6736" r="10689" b="16736"/>
          <a:stretch/>
        </p:blipFill>
        <p:spPr bwMode="auto">
          <a:xfrm>
            <a:off x="9005026" y="4001294"/>
            <a:ext cx="2086363" cy="1800000"/>
          </a:xfrm>
          <a:prstGeom prst="rect">
            <a:avLst/>
          </a:prstGeom>
          <a:noFill/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50630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46" name="Picture 2" descr="http://www.makeblock.com/image/cache/catalog/f/355/70015_3__57347-800x800.JPG">
            <a:extLst>
              <a:ext uri="{FF2B5EF4-FFF2-40B4-BE49-F238E27FC236}">
                <a16:creationId xmlns:a16="http://schemas.microsoft.com/office/drawing/2014/main" id="{F9348A04-BDF2-44A4-B4BD-F9A4983D8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9" y="1520548"/>
            <a:ext cx="2020876" cy="20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圓角矩形 4">
            <a:extLst>
              <a:ext uri="{FF2B5EF4-FFF2-40B4-BE49-F238E27FC236}">
                <a16:creationId xmlns:a16="http://schemas.microsoft.com/office/drawing/2014/main" id="{E6B6C3E2-DDAE-4C3C-9FA9-82E7B5ECD3A2}"/>
              </a:ext>
            </a:extLst>
          </p:cNvPr>
          <p:cNvSpPr/>
          <p:nvPr/>
        </p:nvSpPr>
        <p:spPr>
          <a:xfrm>
            <a:off x="4355433" y="3566055"/>
            <a:ext cx="1398913" cy="465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工具介紹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12FD943-AFC1-43BA-892C-71AC3E706D38}"/>
              </a:ext>
            </a:extLst>
          </p:cNvPr>
          <p:cNvGrpSpPr/>
          <p:nvPr/>
        </p:nvGrpSpPr>
        <p:grpSpPr>
          <a:xfrm>
            <a:off x="6551460" y="1523418"/>
            <a:ext cx="5155438" cy="2499336"/>
            <a:chOff x="4668388" y="1426593"/>
            <a:chExt cx="4776173" cy="2318763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496327-71C1-48E2-9CAB-40F2A8CC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3713" y="1426593"/>
              <a:ext cx="2865839" cy="1872208"/>
            </a:xfrm>
            <a:prstGeom prst="rect">
              <a:avLst/>
            </a:prstGeom>
          </p:spPr>
        </p:pic>
        <p:sp>
          <p:nvSpPr>
            <p:cNvPr id="50" name="圓角矩形 4">
              <a:extLst>
                <a:ext uri="{FF2B5EF4-FFF2-40B4-BE49-F238E27FC236}">
                  <a16:creationId xmlns:a16="http://schemas.microsoft.com/office/drawing/2014/main" id="{A68878E5-C3D0-404D-A759-411952288FAF}"/>
                </a:ext>
              </a:extLst>
            </p:cNvPr>
            <p:cNvSpPr/>
            <p:nvPr/>
          </p:nvSpPr>
          <p:spPr>
            <a:xfrm>
              <a:off x="7968561" y="1431729"/>
              <a:ext cx="1476000" cy="792112"/>
            </a:xfrm>
            <a:prstGeom prst="roundRect">
              <a:avLst>
                <a:gd name="adj" fmla="val 464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  <p:sp>
          <p:nvSpPr>
            <p:cNvPr id="51" name="圓角矩形 6">
              <a:extLst>
                <a:ext uri="{FF2B5EF4-FFF2-40B4-BE49-F238E27FC236}">
                  <a16:creationId xmlns:a16="http://schemas.microsoft.com/office/drawing/2014/main" id="{E142BBE5-233C-4937-858D-0BB0A16DEF58}"/>
                </a:ext>
              </a:extLst>
            </p:cNvPr>
            <p:cNvSpPr/>
            <p:nvPr/>
          </p:nvSpPr>
          <p:spPr>
            <a:xfrm>
              <a:off x="4668388" y="3313356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D1365DE-2742-4A14-9489-EC8CF0FE00DF}"/>
              </a:ext>
            </a:extLst>
          </p:cNvPr>
          <p:cNvGrpSpPr/>
          <p:nvPr/>
        </p:nvGrpSpPr>
        <p:grpSpPr>
          <a:xfrm>
            <a:off x="6583589" y="4121763"/>
            <a:ext cx="5198110" cy="2344517"/>
            <a:chOff x="4904976" y="3830212"/>
            <a:chExt cx="4815704" cy="217512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3DBE3D3-D1D1-4921-BC23-A02A6A033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30"/>
            <a:stretch/>
          </p:blipFill>
          <p:spPr>
            <a:xfrm>
              <a:off x="5220855" y="4287943"/>
              <a:ext cx="2962233" cy="1717398"/>
            </a:xfrm>
            <a:prstGeom prst="rect">
              <a:avLst/>
            </a:prstGeom>
          </p:spPr>
        </p:pic>
        <p:sp>
          <p:nvSpPr>
            <p:cNvPr id="54" name="圓角矩形 6">
              <a:extLst>
                <a:ext uri="{FF2B5EF4-FFF2-40B4-BE49-F238E27FC236}">
                  <a16:creationId xmlns:a16="http://schemas.microsoft.com/office/drawing/2014/main" id="{97863765-2E1E-4CAD-85F5-9680F9C05670}"/>
                </a:ext>
              </a:extLst>
            </p:cNvPr>
            <p:cNvSpPr/>
            <p:nvPr/>
          </p:nvSpPr>
          <p:spPr>
            <a:xfrm>
              <a:off x="4904976" y="3830212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  <p:sp>
          <p:nvSpPr>
            <p:cNvPr id="55" name="圓角矩形 4">
              <a:extLst>
                <a:ext uri="{FF2B5EF4-FFF2-40B4-BE49-F238E27FC236}">
                  <a16:creationId xmlns:a16="http://schemas.microsoft.com/office/drawing/2014/main" id="{C1DB51E4-E34A-426E-8656-841411DD12E8}"/>
                </a:ext>
              </a:extLst>
            </p:cNvPr>
            <p:cNvSpPr/>
            <p:nvPr/>
          </p:nvSpPr>
          <p:spPr>
            <a:xfrm>
              <a:off x="8244680" y="3981439"/>
              <a:ext cx="1476000" cy="792112"/>
            </a:xfrm>
            <a:prstGeom prst="roundRect">
              <a:avLst>
                <a:gd name="adj" fmla="val 35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E5E38D1-21EE-43EF-B0F4-B304954E9BBE}"/>
              </a:ext>
            </a:extLst>
          </p:cNvPr>
          <p:cNvGrpSpPr/>
          <p:nvPr/>
        </p:nvGrpSpPr>
        <p:grpSpPr>
          <a:xfrm>
            <a:off x="1490267" y="4090749"/>
            <a:ext cx="4398013" cy="2672945"/>
            <a:chOff x="336929" y="3810435"/>
            <a:chExt cx="4074465" cy="2479827"/>
          </a:xfrm>
        </p:grpSpPr>
        <p:sp>
          <p:nvSpPr>
            <p:cNvPr id="57" name="圓角矩形 8">
              <a:extLst>
                <a:ext uri="{FF2B5EF4-FFF2-40B4-BE49-F238E27FC236}">
                  <a16:creationId xmlns:a16="http://schemas.microsoft.com/office/drawing/2014/main" id="{80720591-BDB1-47F1-B117-3B1F13899FD4}"/>
                </a:ext>
              </a:extLst>
            </p:cNvPr>
            <p:cNvSpPr/>
            <p:nvPr/>
          </p:nvSpPr>
          <p:spPr>
            <a:xfrm>
              <a:off x="2863394" y="3810435"/>
              <a:ext cx="1548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輪胎安裝</a:t>
              </a: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5785BA90-E737-4D86-9B4E-6069A9E9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9918" y="4256841"/>
              <a:ext cx="2473252" cy="2033421"/>
            </a:xfrm>
            <a:prstGeom prst="rect">
              <a:avLst/>
            </a:prstGeom>
          </p:spPr>
        </p:pic>
        <p:sp>
          <p:nvSpPr>
            <p:cNvPr id="59" name="圓角矩形 4">
              <a:extLst>
                <a:ext uri="{FF2B5EF4-FFF2-40B4-BE49-F238E27FC236}">
                  <a16:creationId xmlns:a16="http://schemas.microsoft.com/office/drawing/2014/main" id="{7E016DFF-F13C-4978-82ED-D6B178121F43}"/>
                </a:ext>
              </a:extLst>
            </p:cNvPr>
            <p:cNvSpPr/>
            <p:nvPr/>
          </p:nvSpPr>
          <p:spPr>
            <a:xfrm>
              <a:off x="336929" y="4051096"/>
              <a:ext cx="1020891" cy="612000"/>
            </a:xfrm>
            <a:prstGeom prst="roundRect">
              <a:avLst>
                <a:gd name="adj" fmla="val 282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塑膠輪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輪胎皮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sp>
        <p:nvSpPr>
          <p:cNvPr id="60" name="圓角矩形 4">
            <a:extLst>
              <a:ext uri="{FF2B5EF4-FFF2-40B4-BE49-F238E27FC236}">
                <a16:creationId xmlns:a16="http://schemas.microsoft.com/office/drawing/2014/main" id="{EBC5D5D2-CC48-4686-80B1-95DE26C4BAE2}"/>
              </a:ext>
            </a:extLst>
          </p:cNvPr>
          <p:cNvSpPr/>
          <p:nvPr/>
        </p:nvSpPr>
        <p:spPr>
          <a:xfrm>
            <a:off x="1609131" y="1653764"/>
            <a:ext cx="1285552" cy="465642"/>
          </a:xfrm>
          <a:prstGeom prst="roundRect">
            <a:avLst>
              <a:gd name="adj" fmla="val 26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螺絲起子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</p:txBody>
      </p:sp>
      <p:sp>
        <p:nvSpPr>
          <p:cNvPr id="61" name="投影片編號版面配置區 17">
            <a:extLst>
              <a:ext uri="{FF2B5EF4-FFF2-40B4-BE49-F238E27FC236}">
                <a16:creationId xmlns:a16="http://schemas.microsoft.com/office/drawing/2014/main" id="{BC88F9E3-4A61-443F-A2A7-2F3BC7C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9865" y="6488965"/>
            <a:ext cx="2057400" cy="365125"/>
          </a:xfrm>
        </p:spPr>
        <p:txBody>
          <a:bodyPr/>
          <a:lstStyle/>
          <a:p>
            <a:fld id="{79DEFDF4-75C2-4146-8B24-E01F1736E19C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1BBCD02B-6540-495F-9FC7-817927E06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78154"/>
              </p:ext>
            </p:extLst>
          </p:nvPr>
        </p:nvGraphicFramePr>
        <p:xfrm>
          <a:off x="5247080" y="3247199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1BE88561-83C7-4EA7-AAEC-284FCC009B36}"/>
              </a:ext>
            </a:extLst>
          </p:cNvPr>
          <p:cNvCxnSpPr>
            <a:cxnSpLocks/>
          </p:cNvCxnSpPr>
          <p:nvPr/>
        </p:nvCxnSpPr>
        <p:spPr>
          <a:xfrm flipH="1">
            <a:off x="6096000" y="1344294"/>
            <a:ext cx="17099" cy="4737192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5E4B8F1-6839-4606-9865-7F6FA8A65070}"/>
              </a:ext>
            </a:extLst>
          </p:cNvPr>
          <p:cNvCxnSpPr>
            <a:cxnSpLocks/>
          </p:cNvCxnSpPr>
          <p:nvPr/>
        </p:nvCxnSpPr>
        <p:spPr>
          <a:xfrm flipH="1" flipV="1">
            <a:off x="1126649" y="4027284"/>
            <a:ext cx="9972900" cy="53502"/>
          </a:xfrm>
          <a:prstGeom prst="line">
            <a:avLst/>
          </a:prstGeom>
          <a:ln w="19050" cap="flat" cmpd="sng" algn="ctr">
            <a:solidFill>
              <a:srgbClr val="F8F8F8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4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9E6E9356-188A-4EB7-B26A-092A081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29" y="1799242"/>
            <a:ext cx="3008387" cy="18397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7009D6B8-824C-405D-A103-8BFE06385B8B}"/>
              </a:ext>
            </a:extLst>
          </p:cNvPr>
          <p:cNvSpPr/>
          <p:nvPr/>
        </p:nvSpPr>
        <p:spPr>
          <a:xfrm>
            <a:off x="4606524" y="1909677"/>
            <a:ext cx="1398248" cy="43200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十字攻牙螺絲 </a:t>
            </a:r>
            <a:endParaRPr lang="en-US" altLang="zh-TW" sz="1600" dirty="0"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2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2BBDECF1-4CBC-4047-9B7D-BCC2FAFE57C9}"/>
              </a:ext>
            </a:extLst>
          </p:cNvPr>
          <p:cNvSpPr/>
          <p:nvPr/>
        </p:nvSpPr>
        <p:spPr>
          <a:xfrm>
            <a:off x="4401789" y="3465306"/>
            <a:ext cx="1296000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輪胎安裝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6DC27D6-9E61-4EB5-AD38-98757DDB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657" y="1596288"/>
            <a:ext cx="2765461" cy="2068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圓角矩形 4">
            <a:extLst>
              <a:ext uri="{FF2B5EF4-FFF2-40B4-BE49-F238E27FC236}">
                <a16:creationId xmlns:a16="http://schemas.microsoft.com/office/drawing/2014/main" id="{94CF9DA5-7138-4D62-9BE9-08854C01F472}"/>
              </a:ext>
            </a:extLst>
          </p:cNvPr>
          <p:cNvSpPr/>
          <p:nvPr/>
        </p:nvSpPr>
        <p:spPr>
          <a:xfrm>
            <a:off x="6508260" y="3460777"/>
            <a:ext cx="1988398" cy="436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循跡感應器安裝</a:t>
            </a:r>
          </a:p>
        </p:txBody>
      </p:sp>
      <p:sp>
        <p:nvSpPr>
          <p:cNvPr id="33" name="圓角矩形 4">
            <a:extLst>
              <a:ext uri="{FF2B5EF4-FFF2-40B4-BE49-F238E27FC236}">
                <a16:creationId xmlns:a16="http://schemas.microsoft.com/office/drawing/2014/main" id="{8860603B-A3C0-4127-B045-45D58CBDD90E}"/>
              </a:ext>
            </a:extLst>
          </p:cNvPr>
          <p:cNvSpPr/>
          <p:nvPr/>
        </p:nvSpPr>
        <p:spPr>
          <a:xfrm>
            <a:off x="6566484" y="1898087"/>
            <a:ext cx="1804086" cy="873160"/>
          </a:xfrm>
          <a:prstGeom prst="roundRect">
            <a:avLst>
              <a:gd name="adj" fmla="val 47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被動輪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FAE61F9-86C3-4596-9DD4-587F06344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658" y="4244225"/>
            <a:ext cx="2708664" cy="18113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圓角矩形 4">
            <a:extLst>
              <a:ext uri="{FF2B5EF4-FFF2-40B4-BE49-F238E27FC236}">
                <a16:creationId xmlns:a16="http://schemas.microsoft.com/office/drawing/2014/main" id="{E92DA6CF-F425-4F8C-94FA-0DF557F7746D}"/>
              </a:ext>
            </a:extLst>
          </p:cNvPr>
          <p:cNvSpPr/>
          <p:nvPr/>
        </p:nvSpPr>
        <p:spPr>
          <a:xfrm>
            <a:off x="6606878" y="5006000"/>
            <a:ext cx="1764000" cy="684000"/>
          </a:xfrm>
          <a:prstGeom prst="roundRect">
            <a:avLst>
              <a:gd name="adj" fmla="val 16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sp>
        <p:nvSpPr>
          <p:cNvPr id="37" name="圓角矩形 4">
            <a:extLst>
              <a:ext uri="{FF2B5EF4-FFF2-40B4-BE49-F238E27FC236}">
                <a16:creationId xmlns:a16="http://schemas.microsoft.com/office/drawing/2014/main" id="{75674B7F-B747-4C2C-AC96-112CE38C44E9}"/>
              </a:ext>
            </a:extLst>
          </p:cNvPr>
          <p:cNvSpPr/>
          <p:nvPr/>
        </p:nvSpPr>
        <p:spPr>
          <a:xfrm>
            <a:off x="6634037" y="4086587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超音波感應器安裝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4ED9E1EF-D95F-488B-A168-2345453D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334" y="4146100"/>
            <a:ext cx="2384353" cy="20075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圓角矩形 4">
            <a:extLst>
              <a:ext uri="{FF2B5EF4-FFF2-40B4-BE49-F238E27FC236}">
                <a16:creationId xmlns:a16="http://schemas.microsoft.com/office/drawing/2014/main" id="{9ABD481B-30AB-4095-BACF-5CEE8D22D1AF}"/>
              </a:ext>
            </a:extLst>
          </p:cNvPr>
          <p:cNvSpPr/>
          <p:nvPr/>
        </p:nvSpPr>
        <p:spPr>
          <a:xfrm>
            <a:off x="4041131" y="4078264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銅柱安裝</a:t>
            </a:r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124A89C3-E9A1-4351-993B-005910978DF8}"/>
              </a:ext>
            </a:extLst>
          </p:cNvPr>
          <p:cNvSpPr/>
          <p:nvPr/>
        </p:nvSpPr>
        <p:spPr>
          <a:xfrm>
            <a:off x="4729351" y="5006000"/>
            <a:ext cx="953930" cy="468000"/>
          </a:xfrm>
          <a:prstGeom prst="roundRect">
            <a:avLst>
              <a:gd name="adj" fmla="val 66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4</a:t>
            </a:r>
          </a:p>
        </p:txBody>
      </p:sp>
      <p:graphicFrame>
        <p:nvGraphicFramePr>
          <p:cNvPr id="42" name="資料庫圖表 41">
            <a:extLst>
              <a:ext uri="{FF2B5EF4-FFF2-40B4-BE49-F238E27FC236}">
                <a16:creationId xmlns:a16="http://schemas.microsoft.com/office/drawing/2014/main" id="{4C017E3A-D626-4522-906B-B90C965DB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91880"/>
              </p:ext>
            </p:extLst>
          </p:nvPr>
        </p:nvGraphicFramePr>
        <p:xfrm>
          <a:off x="5221138" y="3166698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31544E-85DF-4297-9750-E3F376AF5EDD}"/>
              </a:ext>
            </a:extLst>
          </p:cNvPr>
          <p:cNvCxnSpPr/>
          <p:nvPr/>
        </p:nvCxnSpPr>
        <p:spPr>
          <a:xfrm>
            <a:off x="6087157" y="85739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472E92D-8566-4408-918D-0B3E779A94C8}"/>
              </a:ext>
            </a:extLst>
          </p:cNvPr>
          <p:cNvCxnSpPr>
            <a:cxnSpLocks/>
          </p:cNvCxnSpPr>
          <p:nvPr/>
        </p:nvCxnSpPr>
        <p:spPr>
          <a:xfrm flipH="1" flipV="1">
            <a:off x="1917386" y="396874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0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B4060436-1180-48AB-B975-BD70E856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68" y="1520355"/>
            <a:ext cx="2670994" cy="19254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圓角矩形 4">
            <a:extLst>
              <a:ext uri="{FF2B5EF4-FFF2-40B4-BE49-F238E27FC236}">
                <a16:creationId xmlns:a16="http://schemas.microsoft.com/office/drawing/2014/main" id="{A22FA3B0-CCA7-496E-8FBD-A0311F047364}"/>
              </a:ext>
            </a:extLst>
          </p:cNvPr>
          <p:cNvSpPr/>
          <p:nvPr/>
        </p:nvSpPr>
        <p:spPr>
          <a:xfrm>
            <a:off x="4541388" y="2524731"/>
            <a:ext cx="1440160" cy="432000"/>
          </a:xfrm>
          <a:prstGeom prst="roundRect">
            <a:avLst>
              <a:gd name="adj" fmla="val 101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25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電線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</a:t>
            </a:r>
          </a:p>
        </p:txBody>
      </p:sp>
      <p:sp>
        <p:nvSpPr>
          <p:cNvPr id="46" name="圓角矩形 4">
            <a:extLst>
              <a:ext uri="{FF2B5EF4-FFF2-40B4-BE49-F238E27FC236}">
                <a16:creationId xmlns:a16="http://schemas.microsoft.com/office/drawing/2014/main" id="{72D942D3-67D0-4C2E-82FD-B0D434AA27CE}"/>
              </a:ext>
            </a:extLst>
          </p:cNvPr>
          <p:cNvSpPr/>
          <p:nvPr/>
        </p:nvSpPr>
        <p:spPr>
          <a:xfrm>
            <a:off x="4403626" y="3275011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連接電線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99D51F2-0A96-428B-A148-956C71F96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11" y="1680373"/>
            <a:ext cx="2537015" cy="17366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圓角矩形 4">
            <a:extLst>
              <a:ext uri="{FF2B5EF4-FFF2-40B4-BE49-F238E27FC236}">
                <a16:creationId xmlns:a16="http://schemas.microsoft.com/office/drawing/2014/main" id="{673BA8D6-558F-4FAF-ACDE-2324D2936E99}"/>
              </a:ext>
            </a:extLst>
          </p:cNvPr>
          <p:cNvSpPr/>
          <p:nvPr/>
        </p:nvSpPr>
        <p:spPr>
          <a:xfrm>
            <a:off x="6743818" y="325128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2.4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模組安裝</a:t>
            </a:r>
          </a:p>
        </p:txBody>
      </p:sp>
      <p:sp>
        <p:nvSpPr>
          <p:cNvPr id="50" name="圓角矩形 4">
            <a:extLst>
              <a:ext uri="{FF2B5EF4-FFF2-40B4-BE49-F238E27FC236}">
                <a16:creationId xmlns:a16="http://schemas.microsoft.com/office/drawing/2014/main" id="{CAA6CEDA-6A49-4B24-A39B-D10DEE6C826F}"/>
              </a:ext>
            </a:extLst>
          </p:cNvPr>
          <p:cNvSpPr/>
          <p:nvPr/>
        </p:nvSpPr>
        <p:spPr>
          <a:xfrm>
            <a:off x="6231490" y="2079854"/>
            <a:ext cx="1764000" cy="864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mCore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藍芽模組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x1 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074C57D2-B401-4ED6-8D74-E35AD445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7" y="3881716"/>
            <a:ext cx="2297435" cy="28575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圓角矩形 4">
            <a:extLst>
              <a:ext uri="{FF2B5EF4-FFF2-40B4-BE49-F238E27FC236}">
                <a16:creationId xmlns:a16="http://schemas.microsoft.com/office/drawing/2014/main" id="{4CD73B46-FC57-419D-8336-BE85FAD64994}"/>
              </a:ext>
            </a:extLst>
          </p:cNvPr>
          <p:cNvSpPr/>
          <p:nvPr/>
        </p:nvSpPr>
        <p:spPr>
          <a:xfrm>
            <a:off x="6677077" y="3882961"/>
            <a:ext cx="1440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塑膠外殼安裝</a:t>
            </a:r>
          </a:p>
        </p:txBody>
      </p:sp>
      <p:sp>
        <p:nvSpPr>
          <p:cNvPr id="54" name="圓角矩形 4">
            <a:extLst>
              <a:ext uri="{FF2B5EF4-FFF2-40B4-BE49-F238E27FC236}">
                <a16:creationId xmlns:a16="http://schemas.microsoft.com/office/drawing/2014/main" id="{7E9AC8C1-81AB-49A8-88D2-7488C87C8082}"/>
              </a:ext>
            </a:extLst>
          </p:cNvPr>
          <p:cNvSpPr/>
          <p:nvPr/>
        </p:nvSpPr>
        <p:spPr>
          <a:xfrm>
            <a:off x="1016144" y="2277550"/>
            <a:ext cx="936000" cy="432000"/>
          </a:xfrm>
          <a:prstGeom prst="roundRect">
            <a:avLst>
              <a:gd name="adj" fmla="val 586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超音波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5" name="圓角矩形 4">
            <a:extLst>
              <a:ext uri="{FF2B5EF4-FFF2-40B4-BE49-F238E27FC236}">
                <a16:creationId xmlns:a16="http://schemas.microsoft.com/office/drawing/2014/main" id="{991C1284-EDFF-4C20-8C1F-5725B5CD481D}"/>
              </a:ext>
            </a:extLst>
          </p:cNvPr>
          <p:cNvSpPr/>
          <p:nvPr/>
        </p:nvSpPr>
        <p:spPr>
          <a:xfrm>
            <a:off x="2916357" y="2905548"/>
            <a:ext cx="648072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循跡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6" name="圓角矩形 4">
            <a:extLst>
              <a:ext uri="{FF2B5EF4-FFF2-40B4-BE49-F238E27FC236}">
                <a16:creationId xmlns:a16="http://schemas.microsoft.com/office/drawing/2014/main" id="{785331B4-8534-4A18-BDE0-EBC0EC66A013}"/>
              </a:ext>
            </a:extLst>
          </p:cNvPr>
          <p:cNvSpPr/>
          <p:nvPr/>
        </p:nvSpPr>
        <p:spPr>
          <a:xfrm>
            <a:off x="4004668" y="1685510"/>
            <a:ext cx="684000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馬達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圓角矩形 4">
            <a:extLst>
              <a:ext uri="{FF2B5EF4-FFF2-40B4-BE49-F238E27FC236}">
                <a16:creationId xmlns:a16="http://schemas.microsoft.com/office/drawing/2014/main" id="{C46E510B-36B7-4117-8A80-9E5820960698}"/>
              </a:ext>
            </a:extLst>
          </p:cNvPr>
          <p:cNvSpPr/>
          <p:nvPr/>
        </p:nvSpPr>
        <p:spPr>
          <a:xfrm>
            <a:off x="4587094" y="4699174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鋰電池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F0838D81-9D8D-4897-9517-C7F37A664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126" y="3861050"/>
            <a:ext cx="1799615" cy="2911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0" name="圓角矩形 4">
            <a:extLst>
              <a:ext uri="{FF2B5EF4-FFF2-40B4-BE49-F238E27FC236}">
                <a16:creationId xmlns:a16="http://schemas.microsoft.com/office/drawing/2014/main" id="{B1D111C0-8352-4857-9178-4932702CE2A5}"/>
              </a:ext>
            </a:extLst>
          </p:cNvPr>
          <p:cNvSpPr/>
          <p:nvPr/>
        </p:nvSpPr>
        <p:spPr>
          <a:xfrm>
            <a:off x="4409607" y="388171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電池安裝</a:t>
            </a:r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2947BAD0-F201-4A23-AE89-D9C416833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475150"/>
              </p:ext>
            </p:extLst>
          </p:nvPr>
        </p:nvGraphicFramePr>
        <p:xfrm>
          <a:off x="5230361" y="2971106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B27BE49-0ED1-4027-A13A-3D51E76B7DBC}"/>
              </a:ext>
            </a:extLst>
          </p:cNvPr>
          <p:cNvCxnSpPr/>
          <p:nvPr/>
        </p:nvCxnSpPr>
        <p:spPr>
          <a:xfrm>
            <a:off x="6096380" y="1068201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EB2159E8-D0B2-4284-BFA4-AA2F3971DEB0}"/>
              </a:ext>
            </a:extLst>
          </p:cNvPr>
          <p:cNvCxnSpPr>
            <a:cxnSpLocks/>
          </p:cNvCxnSpPr>
          <p:nvPr/>
        </p:nvCxnSpPr>
        <p:spPr>
          <a:xfrm flipH="1" flipV="1">
            <a:off x="1926609" y="378766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CAD4547-798F-43E0-B1A4-B236578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05" y="1008568"/>
            <a:ext cx="2665309" cy="22697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2B9F2C1B-EC54-49AC-BFD4-D52A05426A35}"/>
              </a:ext>
            </a:extLst>
          </p:cNvPr>
          <p:cNvSpPr/>
          <p:nvPr/>
        </p:nvSpPr>
        <p:spPr>
          <a:xfrm>
            <a:off x="9717469" y="1460818"/>
            <a:ext cx="1584000" cy="432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內六角螺絲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4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D4BD3D4D-A621-4EFC-A3D7-FE18213520D8}"/>
              </a:ext>
            </a:extLst>
          </p:cNvPr>
          <p:cNvSpPr/>
          <p:nvPr/>
        </p:nvSpPr>
        <p:spPr>
          <a:xfrm>
            <a:off x="6612378" y="3244935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安裝主控板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50DBE24-DCE0-4BA9-B307-401D00B5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705" y="4279716"/>
            <a:ext cx="3296849" cy="24022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1" name="圓角矩形 4">
            <a:extLst>
              <a:ext uri="{FF2B5EF4-FFF2-40B4-BE49-F238E27FC236}">
                <a16:creationId xmlns:a16="http://schemas.microsoft.com/office/drawing/2014/main" id="{CA59879C-3C01-44D4-BCCF-D67D077B41D9}"/>
              </a:ext>
            </a:extLst>
          </p:cNvPr>
          <p:cNvSpPr/>
          <p:nvPr/>
        </p:nvSpPr>
        <p:spPr>
          <a:xfrm>
            <a:off x="6616027" y="3847716"/>
            <a:ext cx="1692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RJ25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連接線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7E7F4E13-9314-4AD2-9655-13B4C5C0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02" y="4309453"/>
            <a:ext cx="2931050" cy="239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圓角矩形 4">
            <a:extLst>
              <a:ext uri="{FF2B5EF4-FFF2-40B4-BE49-F238E27FC236}">
                <a16:creationId xmlns:a16="http://schemas.microsoft.com/office/drawing/2014/main" id="{532330E9-DFE9-489F-BF86-D7BB9F54DB04}"/>
              </a:ext>
            </a:extLst>
          </p:cNvPr>
          <p:cNvSpPr/>
          <p:nvPr/>
        </p:nvSpPr>
        <p:spPr>
          <a:xfrm>
            <a:off x="3739581" y="3821101"/>
            <a:ext cx="1942142" cy="49752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安裝馬達連接線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845951E-80F0-45FD-8C8E-78189BA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38" y="1337814"/>
            <a:ext cx="2642245" cy="18899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圓角矩形 4">
            <a:extLst>
              <a:ext uri="{FF2B5EF4-FFF2-40B4-BE49-F238E27FC236}">
                <a16:creationId xmlns:a16="http://schemas.microsoft.com/office/drawing/2014/main" id="{092A8C11-2DEC-4716-953C-68B24D9206BA}"/>
              </a:ext>
            </a:extLst>
          </p:cNvPr>
          <p:cNvSpPr/>
          <p:nvPr/>
        </p:nvSpPr>
        <p:spPr>
          <a:xfrm>
            <a:off x="4255602" y="3221499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安裝電池盒</a:t>
            </a:r>
          </a:p>
        </p:txBody>
      </p:sp>
      <p:sp>
        <p:nvSpPr>
          <p:cNvPr id="36" name="圓角矩形 4">
            <a:extLst>
              <a:ext uri="{FF2B5EF4-FFF2-40B4-BE49-F238E27FC236}">
                <a16:creationId xmlns:a16="http://schemas.microsoft.com/office/drawing/2014/main" id="{89F10AA8-8683-42BB-BA23-4A5E6D2A9FAF}"/>
              </a:ext>
            </a:extLst>
          </p:cNvPr>
          <p:cNvSpPr/>
          <p:nvPr/>
        </p:nvSpPr>
        <p:spPr>
          <a:xfrm>
            <a:off x="1333108" y="1466255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A7AF1A36-DA55-43BF-8397-8E96E0500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305478"/>
              </p:ext>
            </p:extLst>
          </p:nvPr>
        </p:nvGraphicFramePr>
        <p:xfrm>
          <a:off x="5222879" y="2926530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112137-0AC4-4982-ACFD-CB83BEA48EDD}"/>
              </a:ext>
            </a:extLst>
          </p:cNvPr>
          <p:cNvCxnSpPr/>
          <p:nvPr/>
        </p:nvCxnSpPr>
        <p:spPr>
          <a:xfrm>
            <a:off x="6088898" y="102362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62B605-CFE3-4BA6-85A4-193E0C0E712A}"/>
              </a:ext>
            </a:extLst>
          </p:cNvPr>
          <p:cNvCxnSpPr>
            <a:cxnSpLocks/>
          </p:cNvCxnSpPr>
          <p:nvPr/>
        </p:nvCxnSpPr>
        <p:spPr>
          <a:xfrm flipH="1" flipV="1">
            <a:off x="1919127" y="3743085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 err="1"/>
              <a:t>Mbot</a:t>
            </a:r>
            <a:r>
              <a:rPr lang="en-US" altLang="zh-TW" sz="6000" dirty="0"/>
              <a:t> wiring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F0B74CE-8D11-4C20-BD7A-706685EC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74" y="1466255"/>
            <a:ext cx="6842651" cy="46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CH2-2 Software install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，導入函式庫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3A12E15-DEFA-4217-BE88-9E09EFFC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72" y="1584910"/>
            <a:ext cx="7918655" cy="506734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3440972" y="2122264"/>
            <a:ext cx="2610578" cy="963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0129492-280A-4BD4-A8EF-326E74C2E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58" y="1393292"/>
            <a:ext cx="9732083" cy="54157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635022" y="5566544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序列埠確定號碼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CH2-3 Firmware upload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53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Open file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中打開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mbot_factory_firmware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上傳進行程式的編譯及上傳。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低功耗藍芽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BLE(Bluetooth Low Energy)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，由藍芽技術聯盟所制定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開發，現由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手機學習中心進行維護及營運，目的在於提供開發者易用的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新專案名稱盡量用英文或數字命名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燈光控制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435930" y="5221188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拖曳進去使用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不會顯示成物件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4021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18" y="2281205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若想要在同一橫排放置功能就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大部分的觸發時機都是按鈕被按下時或文字盒輸入完文字時，而長按和放開的動作應該要不同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</a:t>
            </a:r>
            <a:r>
              <a:rPr lang="en-US" altLang="zh-TW" sz="6000" dirty="0" err="1"/>
              <a:t>Mbot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Makeblock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公司開發，使用的主板搭載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Mega328P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核心，可外接超音波模組及紅外線循跡模組，且配有藍芽晶片可做遙控功能。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5484818-905D-4DD6-9492-02568096B0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26984" r="10268" b="15872"/>
          <a:stretch/>
        </p:blipFill>
        <p:spPr>
          <a:xfrm>
            <a:off x="6354251" y="1901372"/>
            <a:ext cx="5394384" cy="3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07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2196</TotalTime>
  <Words>1524</Words>
  <Application>Microsoft Office PowerPoint</Application>
  <PresentationFormat>寬螢幕</PresentationFormat>
  <Paragraphs>394</Paragraphs>
  <Slides>77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Trade Gothic LT Pro</vt:lpstr>
      <vt:lpstr>微軟正黑體</vt:lpstr>
      <vt:lpstr>標楷體</vt:lpstr>
      <vt:lpstr>Arial</vt:lpstr>
      <vt:lpstr>Calibri</vt:lpstr>
      <vt:lpstr>Times New Roman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Mbot</vt:lpstr>
      <vt:lpstr>What’s IDE</vt:lpstr>
      <vt:lpstr>CH2 Install and set</vt:lpstr>
      <vt:lpstr>CH2-1 Mbot assemble</vt:lpstr>
      <vt:lpstr>Components</vt:lpstr>
      <vt:lpstr>Assemble</vt:lpstr>
      <vt:lpstr>Assemble</vt:lpstr>
      <vt:lpstr>Assemble</vt:lpstr>
      <vt:lpstr>Assemble</vt:lpstr>
      <vt:lpstr>Mbot wiring</vt:lpstr>
      <vt:lpstr>CH2-2 Software install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CH2-3 Firmware upload</vt:lpstr>
      <vt:lpstr>Open file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105</cp:revision>
  <dcterms:created xsi:type="dcterms:W3CDTF">2022-12-10T03:49:31Z</dcterms:created>
  <dcterms:modified xsi:type="dcterms:W3CDTF">2023-01-12T00:54:09Z</dcterms:modified>
</cp:coreProperties>
</file>